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7"/>
  </p:notesMasterIdLst>
  <p:handoutMasterIdLst>
    <p:handoutMasterId r:id="rId18"/>
  </p:handoutMasterIdLst>
  <p:sldIdLst>
    <p:sldId id="256" r:id="rId5"/>
    <p:sldId id="354" r:id="rId6"/>
    <p:sldId id="355" r:id="rId7"/>
    <p:sldId id="308" r:id="rId8"/>
    <p:sldId id="356" r:id="rId9"/>
    <p:sldId id="266" r:id="rId10"/>
    <p:sldId id="344" r:id="rId11"/>
    <p:sldId id="343" r:id="rId12"/>
    <p:sldId id="353" r:id="rId13"/>
    <p:sldId id="349" r:id="rId14"/>
    <p:sldId id="350" r:id="rId15"/>
    <p:sldId id="267" r:id="rId16"/>
  </p:sldIdLst>
  <p:sldSz cx="9144000" cy="6858000" type="screen4x3"/>
  <p:notesSz cx="6858000" cy="9144000"/>
  <p:custDataLst>
    <p:tags r:id="rId1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45729"/>
    <p:restoredTop sz="86420"/>
  </p:normalViewPr>
  <p:slideViewPr>
    <p:cSldViewPr showGuides="1">
      <p:cViewPr varScale="1">
        <p:scale>
          <a:sx n="111" d="100"/>
          <a:sy n="111" d="100"/>
        </p:scale>
        <p:origin x="121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Glover" userId="0654c38050dc99c9" providerId="LiveId" clId="{FE9588D6-AAF6-48EF-941F-647CFEB9DB63}"/>
    <pc:docChg chg="modMainMaster">
      <pc:chgData name="Laura Glover" userId="0654c38050dc99c9" providerId="LiveId" clId="{FE9588D6-AAF6-48EF-941F-647CFEB9DB63}" dt="2025-11-20T10:20:08.794" v="15" actId="20577"/>
      <pc:docMkLst>
        <pc:docMk/>
      </pc:docMkLst>
      <pc:sldMasterChg chg="modSp mod">
        <pc:chgData name="Laura Glover" userId="0654c38050dc99c9" providerId="LiveId" clId="{FE9588D6-AAF6-48EF-941F-647CFEB9DB63}" dt="2025-11-20T10:20:08.794" v="15" actId="20577"/>
        <pc:sldMasterMkLst>
          <pc:docMk/>
          <pc:sldMasterMk cId="0" sldId="2147483651"/>
        </pc:sldMasterMkLst>
        <pc:spChg chg="mod">
          <ac:chgData name="Laura Glover" userId="0654c38050dc99c9" providerId="LiveId" clId="{FE9588D6-AAF6-48EF-941F-647CFEB9DB63}" dt="2025-11-20T10:20:08.794" v="15" actId="20577"/>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11/20/2025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DE966943-A26D-48FA-A231-AB7F40117F5C}"/>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4F44ED50-D45E-4A40-BCA7-FC3B8A71A21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46315B23-D098-4A63-837B-E0F7DCC47EDF}"/>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9F579FF0-BE7C-4B8B-8E8D-6B230DE3A125}"/>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32A5DAB2-3B27-4C06-9BBD-75FD74F4DEF4}"/>
              </a:ext>
            </a:extLst>
          </p:cNvPr>
          <p:cNvSpPr>
            <a:spLocks noGrp="1" noChangeArrowheads="1"/>
          </p:cNvSpPr>
          <p:nvPr>
            <p:ph type="sldNum" sz="quarter" idx="12"/>
          </p:nvPr>
        </p:nvSpPr>
        <p:spPr>
          <a:ln/>
        </p:spPr>
        <p:txBody>
          <a:bodyPr/>
          <a:lstStyle>
            <a:lvl1pPr>
              <a:defRPr/>
            </a:lvl1pPr>
          </a:lstStyle>
          <a:p>
            <a:pPr>
              <a:defRPr/>
            </a:pPr>
            <a:fld id="{77573D37-FF81-419D-817B-04C2760ABEEE}" type="slidenum">
              <a:rPr lang="en-GB" altLang="en-US"/>
              <a:pPr>
                <a:defRPr/>
              </a:pPr>
              <a:t>‹#›</a:t>
            </a:fld>
            <a:endParaRPr lang="en-GB" altLang="en-US" dirty="0"/>
          </a:p>
        </p:txBody>
      </p:sp>
    </p:spTree>
    <p:extLst>
      <p:ext uri="{BB962C8B-B14F-4D97-AF65-F5344CB8AC3E}">
        <p14:creationId xmlns:p14="http://schemas.microsoft.com/office/powerpoint/2010/main" val="1780008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C3367-74DE-1D4B-9179-49629054ABC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E8F963B-4BBE-C24F-98DA-E371119DB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F1D4A21-2DB0-C040-85FE-BC52CBF3514E}"/>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2BEB9D74-C510-4A49-A10D-5D2307777686}"/>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9FD0BAF9-FBA7-E949-9F58-071223E1077D}"/>
              </a:ext>
            </a:extLst>
          </p:cNvPr>
          <p:cNvSpPr>
            <a:spLocks noGrp="1"/>
          </p:cNvSpPr>
          <p:nvPr>
            <p:ph type="sldNum" sz="quarter" idx="12"/>
          </p:nvPr>
        </p:nvSpPr>
        <p:spPr/>
        <p:txBody>
          <a:bodyPr/>
          <a:lstStyle>
            <a:lvl1pPr>
              <a:defRPr/>
            </a:lvl1pPr>
          </a:lstStyle>
          <a:p>
            <a:fld id="{B95B7B70-993F-1946-B747-83F17F068EDB}" type="slidenum">
              <a:rPr lang="en-GB" altLang="en-US"/>
              <a:pPr/>
              <a:t>‹#›</a:t>
            </a:fld>
            <a:endParaRPr lang="en-GB" altLang="en-US"/>
          </a:p>
        </p:txBody>
      </p:sp>
    </p:spTree>
    <p:extLst>
      <p:ext uri="{BB962C8B-B14F-4D97-AF65-F5344CB8AC3E}">
        <p14:creationId xmlns:p14="http://schemas.microsoft.com/office/powerpoint/2010/main" val="7562884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City &amp; </a:t>
            </a:r>
            <a:r>
              <a:rPr lang="en-US" sz="900" baseline="0"/>
              <a:t>Guilds Limited. </a:t>
            </a:r>
            <a:r>
              <a:rPr lang="en-US" sz="900" baseline="0" dirty="0"/>
              <a:t>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3: Behaviours and work ethic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42530-3D47-4F15-98CB-56F4EDD3C8E9}"/>
              </a:ext>
            </a:extLst>
          </p:cNvPr>
          <p:cNvSpPr>
            <a:spLocks noGrp="1"/>
          </p:cNvSpPr>
          <p:nvPr>
            <p:ph type="title"/>
          </p:nvPr>
        </p:nvSpPr>
        <p:spPr/>
        <p:txBody>
          <a:bodyPr/>
          <a:lstStyle/>
          <a:p>
            <a:r>
              <a:rPr lang="en-GB" dirty="0"/>
              <a:t>Working flexibly</a:t>
            </a:r>
          </a:p>
        </p:txBody>
      </p:sp>
      <p:sp>
        <p:nvSpPr>
          <p:cNvPr id="3" name="Content Placeholder 2">
            <a:extLst>
              <a:ext uri="{FF2B5EF4-FFF2-40B4-BE49-F238E27FC236}">
                <a16:creationId xmlns:a16="http://schemas.microsoft.com/office/drawing/2014/main" id="{35E9F211-E021-4F04-8D59-1645B13FABC7}"/>
              </a:ext>
            </a:extLst>
          </p:cNvPr>
          <p:cNvSpPr>
            <a:spLocks noGrp="1"/>
          </p:cNvSpPr>
          <p:nvPr>
            <p:ph sz="quarter" idx="10"/>
          </p:nvPr>
        </p:nvSpPr>
        <p:spPr>
          <a:xfrm>
            <a:off x="457200" y="1512000"/>
            <a:ext cx="4654274" cy="4248000"/>
          </a:xfrm>
        </p:spPr>
        <p:txBody>
          <a:bodyPr/>
          <a:lstStyle/>
          <a:p>
            <a:r>
              <a:rPr lang="en-GB" dirty="0"/>
              <a:t>Working flexibly in construction will ensure that work can be completed on time. An employer will look positively on employees who will display their flexibility.</a:t>
            </a:r>
          </a:p>
          <a:p>
            <a:r>
              <a:rPr lang="en-GB" dirty="0"/>
              <a:t>Being flexible at work may mean you have to undertake different jobs. These jobs may include working at different times to allow project completion.</a:t>
            </a:r>
          </a:p>
          <a:p>
            <a:r>
              <a:rPr lang="en-GB" dirty="0"/>
              <a:t>A willingness to travel also proves that you can work flexibly.</a:t>
            </a:r>
          </a:p>
        </p:txBody>
      </p:sp>
      <p:pic>
        <p:nvPicPr>
          <p:cNvPr id="6" name="Picture 5" descr="A picture containing outdoor, person, road, child&#10;&#10;Description automatically generated">
            <a:extLst>
              <a:ext uri="{FF2B5EF4-FFF2-40B4-BE49-F238E27FC236}">
                <a16:creationId xmlns:a16="http://schemas.microsoft.com/office/drawing/2014/main" id="{B3015158-13E9-4A7B-96BE-96D259E2CA5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11474" y="2852936"/>
            <a:ext cx="4032526" cy="2691273"/>
          </a:xfrm>
          <a:prstGeom prst="rect">
            <a:avLst/>
          </a:prstGeom>
        </p:spPr>
      </p:pic>
    </p:spTree>
    <p:extLst>
      <p:ext uri="{BB962C8B-B14F-4D97-AF65-F5344CB8AC3E}">
        <p14:creationId xmlns:p14="http://schemas.microsoft.com/office/powerpoint/2010/main" val="2235158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6F5DA-71FD-4C66-85BB-EFA6725CCC7A}"/>
              </a:ext>
            </a:extLst>
          </p:cNvPr>
          <p:cNvSpPr>
            <a:spLocks noGrp="1"/>
          </p:cNvSpPr>
          <p:nvPr>
            <p:ph type="title"/>
          </p:nvPr>
        </p:nvSpPr>
        <p:spPr/>
        <p:txBody>
          <a:bodyPr/>
          <a:lstStyle/>
          <a:p>
            <a:r>
              <a:rPr lang="en-GB" dirty="0"/>
              <a:t>Factors to consider</a:t>
            </a:r>
          </a:p>
        </p:txBody>
      </p:sp>
      <p:sp>
        <p:nvSpPr>
          <p:cNvPr id="3" name="Content Placeholder 2">
            <a:extLst>
              <a:ext uri="{FF2B5EF4-FFF2-40B4-BE49-F238E27FC236}">
                <a16:creationId xmlns:a16="http://schemas.microsoft.com/office/drawing/2014/main" id="{22118A56-9E6B-43CA-AEC7-7D60A786B755}"/>
              </a:ext>
            </a:extLst>
          </p:cNvPr>
          <p:cNvSpPr>
            <a:spLocks noGrp="1"/>
          </p:cNvSpPr>
          <p:nvPr>
            <p:ph sz="quarter" idx="10"/>
          </p:nvPr>
        </p:nvSpPr>
        <p:spPr>
          <a:xfrm>
            <a:off x="457200" y="1628800"/>
            <a:ext cx="8229600" cy="4131200"/>
          </a:xfrm>
        </p:spPr>
        <p:txBody>
          <a:bodyPr/>
          <a:lstStyle/>
          <a:p>
            <a:r>
              <a:rPr lang="en-GB" dirty="0"/>
              <a:t>Some key factors to consider when proving you are employable:</a:t>
            </a:r>
          </a:p>
          <a:p>
            <a:pPr marL="342900" indent="-342900">
              <a:buClr>
                <a:srgbClr val="0077E3"/>
              </a:buClr>
              <a:buFont typeface="Arial" panose="020B0604020202020204" pitchFamily="34" charset="0"/>
              <a:buChar char="•"/>
            </a:pPr>
            <a:r>
              <a:rPr lang="en-GB" dirty="0"/>
              <a:t>time keeping</a:t>
            </a:r>
          </a:p>
          <a:p>
            <a:pPr marL="342900" indent="-342900">
              <a:buClr>
                <a:srgbClr val="0077E3"/>
              </a:buClr>
              <a:buFont typeface="Arial" panose="020B0604020202020204" pitchFamily="34" charset="0"/>
              <a:buChar char="•"/>
            </a:pPr>
            <a:r>
              <a:rPr lang="en-GB" dirty="0"/>
              <a:t>attitude</a:t>
            </a:r>
          </a:p>
          <a:p>
            <a:pPr marL="342900" indent="-342900">
              <a:buClr>
                <a:srgbClr val="0077E3"/>
              </a:buClr>
              <a:buFont typeface="Arial" panose="020B0604020202020204" pitchFamily="34" charset="0"/>
              <a:buChar char="•"/>
            </a:pPr>
            <a:r>
              <a:rPr lang="en-GB" dirty="0"/>
              <a:t>personal presentation </a:t>
            </a:r>
          </a:p>
          <a:p>
            <a:pPr marL="342900" indent="-342900">
              <a:buClr>
                <a:srgbClr val="0077E3"/>
              </a:buClr>
              <a:buFont typeface="Arial" panose="020B0604020202020204" pitchFamily="34" charset="0"/>
              <a:buChar char="•"/>
            </a:pPr>
            <a:r>
              <a:rPr lang="en-GB" dirty="0"/>
              <a:t>flexibility.</a:t>
            </a:r>
          </a:p>
          <a:p>
            <a:r>
              <a:rPr lang="en-GB" dirty="0"/>
              <a:t>Think about how you have demonstrated these qualities and how you can improve in these areas. </a:t>
            </a:r>
          </a:p>
        </p:txBody>
      </p:sp>
    </p:spTree>
    <p:extLst>
      <p:ext uri="{BB962C8B-B14F-4D97-AF65-F5344CB8AC3E}">
        <p14:creationId xmlns:p14="http://schemas.microsoft.com/office/powerpoint/2010/main" val="3353788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0077E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a:t>
            </a:r>
            <a:r>
              <a:rPr sz="6000" dirty="0">
                <a:solidFill>
                  <a:srgbClr val="0077E3"/>
                </a:solidFill>
                <a:ea typeface="ＭＳ Ｐゴシック" pitchFamily="-105" charset="-128"/>
                <a:cs typeface="ＭＳ Ｐゴシック" pitchFamily="-105" charset="-128"/>
              </a:rPr>
              <a:t>questions?</a:t>
            </a:r>
            <a:endParaRPr lang="en-GB" sz="6000" dirty="0">
              <a:solidFill>
                <a:srgbClr val="0077E3"/>
              </a:solidFill>
              <a:ea typeface="ＭＳ Ｐゴシック" pitchFamily="-105" charset="-128"/>
              <a:cs typeface="ＭＳ Ｐゴシック" pitchFamily="-105" charset="-128"/>
            </a:endParaRPr>
          </a:p>
          <a:p>
            <a:pPr marL="0" indent="0" algn="ctr" eaLnBrk="1" hangingPunct="1">
              <a:lnSpc>
                <a:spcPct val="100000"/>
              </a:lnSpc>
            </a:pPr>
            <a:endParaRPr sz="6000" dirty="0">
              <a:solidFill>
                <a:srgbClr val="0077E3"/>
              </a:solidFill>
              <a:ea typeface="ＭＳ Ｐゴシック" pitchFamily="-105" charset="-128"/>
              <a:cs typeface="ＭＳ Ｐゴシック" pitchFamily="-105"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750FD-B241-40D6-8482-B44D4A0053F1}"/>
              </a:ext>
            </a:extLst>
          </p:cNvPr>
          <p:cNvSpPr>
            <a:spLocks noGrp="1"/>
          </p:cNvSpPr>
          <p:nvPr>
            <p:ph type="title"/>
          </p:nvPr>
        </p:nvSpPr>
        <p:spPr/>
        <p:txBody>
          <a:bodyPr/>
          <a:lstStyle/>
          <a:p>
            <a:r>
              <a:rPr lang="en-GB" dirty="0"/>
              <a:t>Expectations	</a:t>
            </a:r>
          </a:p>
        </p:txBody>
      </p:sp>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p:txBody>
          <a:bodyPr/>
          <a:lstStyle/>
          <a:p>
            <a:r>
              <a:rPr lang="en-GB" dirty="0"/>
              <a:t>The nature of the work carried out in the construction industry, and the potential risk of serious accidents occurring when carrying out tasks, means it is extremely important that workers in the industry understand the responsibilities of their roles. </a:t>
            </a:r>
          </a:p>
          <a:p>
            <a:r>
              <a:rPr lang="en-GB" dirty="0"/>
              <a:t>Workers are expected to present themselves professionally, looking after the health and safety of themselves, others and the general public while carrying out their on-site and off-site duties.</a:t>
            </a:r>
          </a:p>
          <a:p>
            <a:r>
              <a:rPr lang="en-GB" dirty="0"/>
              <a:t>Employers expect all their workers to perform tasks safely and professionally in every aspect of their day-to-day work.</a:t>
            </a:r>
          </a:p>
        </p:txBody>
      </p:sp>
    </p:spTree>
    <p:extLst>
      <p:ext uri="{BB962C8B-B14F-4D97-AF65-F5344CB8AC3E}">
        <p14:creationId xmlns:p14="http://schemas.microsoft.com/office/powerpoint/2010/main" val="401245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750FD-B241-40D6-8482-B44D4A0053F1}"/>
              </a:ext>
            </a:extLst>
          </p:cNvPr>
          <p:cNvSpPr>
            <a:spLocks noGrp="1"/>
          </p:cNvSpPr>
          <p:nvPr>
            <p:ph type="title"/>
          </p:nvPr>
        </p:nvSpPr>
        <p:spPr/>
        <p:txBody>
          <a:bodyPr/>
          <a:lstStyle/>
          <a:p>
            <a:r>
              <a:rPr lang="en-GB" dirty="0"/>
              <a:t>Trust		</a:t>
            </a:r>
          </a:p>
        </p:txBody>
      </p:sp>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p:txBody>
          <a:bodyPr/>
          <a:lstStyle/>
          <a:p>
            <a:r>
              <a:rPr lang="en-GB" dirty="0"/>
              <a:t>Employers trust their employees to carry out work in a safe and appropriate manner.</a:t>
            </a:r>
          </a:p>
          <a:p>
            <a:r>
              <a:rPr lang="en-GB" dirty="0"/>
              <a:t>Employees are sometimes left alone on site to work and this brings great responsibility.</a:t>
            </a:r>
          </a:p>
          <a:p>
            <a:r>
              <a:rPr lang="en-GB" dirty="0"/>
              <a:t>From the initial interview, an employer builds up the relationship with the employee, forms a partnership and develops that trust.</a:t>
            </a:r>
          </a:p>
          <a:p>
            <a:r>
              <a:rPr lang="en-GB" dirty="0"/>
              <a:t>Working within that trust, the employee becomes an ambassador for that employer and represents the business whenever they work.</a:t>
            </a:r>
          </a:p>
        </p:txBody>
      </p:sp>
    </p:spTree>
    <p:extLst>
      <p:ext uri="{BB962C8B-B14F-4D97-AF65-F5344CB8AC3E}">
        <p14:creationId xmlns:p14="http://schemas.microsoft.com/office/powerpoint/2010/main" val="3689581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89324055-DA33-419B-BEBC-68F458F35DB9}"/>
              </a:ext>
            </a:extLst>
          </p:cNvPr>
          <p:cNvSpPr txBox="1">
            <a:spLocks noChangeArrowheads="1"/>
          </p:cNvSpPr>
          <p:nvPr/>
        </p:nvSpPr>
        <p:spPr bwMode="auto">
          <a:xfrm>
            <a:off x="611559" y="1382467"/>
            <a:ext cx="8135937" cy="590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numCol="3">
            <a:spAutoFit/>
          </a:bodyPr>
          <a:lstStyle>
            <a:lvl1pPr marL="6350" indent="22225"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457200" lvl="1" indent="0">
              <a:lnSpc>
                <a:spcPct val="150000"/>
              </a:lnSpc>
              <a:spcBef>
                <a:spcPct val="0"/>
              </a:spcBef>
              <a:buClr>
                <a:srgbClr val="652667"/>
              </a:buClr>
              <a:buFontTx/>
              <a:buNone/>
              <a:defRPr/>
            </a:pPr>
            <a:endParaRPr lang="en-GB" sz="1200" b="1" dirty="0">
              <a:solidFill>
                <a:srgbClr val="000000"/>
              </a:solidFill>
              <a:latin typeface="Segoe UI" panose="020B0502040204020203" pitchFamily="34" charset="0"/>
              <a:cs typeface="Segoe UI" panose="020B0502040204020203" pitchFamily="34" charset="0"/>
            </a:endParaRPr>
          </a:p>
          <a:p>
            <a:pPr>
              <a:buFontTx/>
              <a:buNone/>
              <a:defRPr/>
            </a:pPr>
            <a:endParaRPr lang="en-US" altLang="en-US" sz="1200" dirty="0"/>
          </a:p>
        </p:txBody>
      </p:sp>
      <p:sp>
        <p:nvSpPr>
          <p:cNvPr id="16388" name="Content Placeholder 3">
            <a:extLst>
              <a:ext uri="{FF2B5EF4-FFF2-40B4-BE49-F238E27FC236}">
                <a16:creationId xmlns:a16="http://schemas.microsoft.com/office/drawing/2014/main" id="{766C4C22-F268-489B-9DC2-BCF58FA72361}"/>
              </a:ext>
            </a:extLst>
          </p:cNvPr>
          <p:cNvSpPr>
            <a:spLocks noGrp="1" noChangeArrowheads="1"/>
          </p:cNvSpPr>
          <p:nvPr>
            <p:ph sz="half" idx="2"/>
          </p:nvPr>
        </p:nvSpPr>
        <p:spPr>
          <a:xfrm>
            <a:off x="4664314" y="1749278"/>
            <a:ext cx="3241675" cy="4920081"/>
          </a:xfrm>
        </p:spPr>
        <p:txBody>
          <a:bodyPr/>
          <a:lstStyle/>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Work under pressure</a:t>
            </a:r>
          </a:p>
          <a:p>
            <a:pPr marL="800100" lvl="1" indent="-342900">
              <a:spcBef>
                <a:spcPct val="0"/>
              </a:spcBef>
              <a:spcAft>
                <a:spcPts val="0"/>
              </a:spcAft>
              <a:buFont typeface="Arial" panose="020B0604020202020204" pitchFamily="34" charset="0"/>
              <a:buChar char="•"/>
              <a:defRPr/>
            </a:pPr>
            <a:endParaRPr lang="en-GB" altLang="en-US" sz="2000" dirty="0">
              <a:solidFill>
                <a:srgbClr val="000000"/>
              </a:solidFill>
              <a:cs typeface="Segoe UI" panose="020B0502040204020203" pitchFamily="34" charset="0"/>
            </a:endParaRP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Proactive</a:t>
            </a:r>
          </a:p>
          <a:p>
            <a:pPr marL="457200" lvl="1" indent="0">
              <a:spcBef>
                <a:spcPct val="0"/>
              </a:spcBef>
              <a:spcAft>
                <a:spcPts val="0"/>
              </a:spcAft>
              <a:buNone/>
              <a:defRPr/>
            </a:pPr>
            <a:r>
              <a:rPr lang="en-GB" altLang="en-US" sz="2000" dirty="0">
                <a:solidFill>
                  <a:srgbClr val="000000"/>
                </a:solidFill>
                <a:cs typeface="Segoe UI" panose="020B0502040204020203" pitchFamily="34" charset="0"/>
              </a:rPr>
              <a:t>	</a:t>
            </a: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Reliable</a:t>
            </a:r>
          </a:p>
          <a:p>
            <a:pPr marL="800100" lvl="1" indent="-342900">
              <a:spcBef>
                <a:spcPct val="0"/>
              </a:spcBef>
              <a:spcAft>
                <a:spcPts val="0"/>
              </a:spcAft>
              <a:buFont typeface="Arial" panose="020B0604020202020204" pitchFamily="34" charset="0"/>
              <a:buChar char="•"/>
              <a:defRPr/>
            </a:pPr>
            <a:endParaRPr lang="en-GB" altLang="en-US" sz="2000" dirty="0">
              <a:solidFill>
                <a:srgbClr val="000000"/>
              </a:solidFill>
              <a:cs typeface="Segoe UI" panose="020B0502040204020203" pitchFamily="34" charset="0"/>
            </a:endParaRP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Keen to learn</a:t>
            </a:r>
          </a:p>
          <a:p>
            <a:pPr marL="800100" lvl="1" indent="-342900">
              <a:spcBef>
                <a:spcPct val="0"/>
              </a:spcBef>
              <a:spcAft>
                <a:spcPts val="0"/>
              </a:spcAft>
              <a:buFont typeface="Arial" panose="020B0604020202020204" pitchFamily="34" charset="0"/>
              <a:buChar char="•"/>
              <a:defRPr/>
            </a:pPr>
            <a:endParaRPr lang="en-GB" altLang="en-US" sz="2000" dirty="0">
              <a:solidFill>
                <a:srgbClr val="000000"/>
              </a:solidFill>
              <a:cs typeface="Segoe UI" panose="020B0502040204020203" pitchFamily="34" charset="0"/>
            </a:endParaRP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Motivated</a:t>
            </a:r>
          </a:p>
          <a:p>
            <a:pPr marL="800100" lvl="1" indent="-342900">
              <a:spcBef>
                <a:spcPct val="0"/>
              </a:spcBef>
              <a:spcAft>
                <a:spcPts val="0"/>
              </a:spcAft>
              <a:buFont typeface="Arial" panose="020B0604020202020204" pitchFamily="34" charset="0"/>
              <a:buChar char="•"/>
              <a:defRPr/>
            </a:pPr>
            <a:endParaRPr lang="en-GB" altLang="en-US" sz="2000" dirty="0">
              <a:solidFill>
                <a:srgbClr val="000000"/>
              </a:solidFill>
              <a:cs typeface="Segoe UI" panose="020B0502040204020203" pitchFamily="34" charset="0"/>
            </a:endParaRP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Numerate</a:t>
            </a:r>
          </a:p>
          <a:p>
            <a:pPr marL="800100" lvl="1" indent="-342900">
              <a:spcBef>
                <a:spcPct val="0"/>
              </a:spcBef>
              <a:spcAft>
                <a:spcPts val="0"/>
              </a:spcAft>
              <a:buFont typeface="Arial" panose="020B0604020202020204" pitchFamily="34" charset="0"/>
              <a:buChar char="•"/>
              <a:defRPr/>
            </a:pPr>
            <a:endParaRPr lang="en-GB" altLang="en-US" sz="2000" dirty="0">
              <a:solidFill>
                <a:srgbClr val="000000"/>
              </a:solidFill>
              <a:cs typeface="Segoe UI" panose="020B0502040204020203" pitchFamily="34" charset="0"/>
            </a:endParaRP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Quick to learn</a:t>
            </a:r>
          </a:p>
          <a:p>
            <a:pPr marL="0" indent="0">
              <a:buFontTx/>
              <a:buNone/>
              <a:defRPr/>
            </a:pPr>
            <a:endParaRPr lang="en-GB" altLang="en-US" dirty="0"/>
          </a:p>
        </p:txBody>
      </p:sp>
      <p:sp>
        <p:nvSpPr>
          <p:cNvPr id="22533" name="Rectangle 1">
            <a:extLst>
              <a:ext uri="{FF2B5EF4-FFF2-40B4-BE49-F238E27FC236}">
                <a16:creationId xmlns:a16="http://schemas.microsoft.com/office/drawing/2014/main" id="{DA368613-728B-4156-95A8-B2B943A69AAE}"/>
              </a:ext>
            </a:extLst>
          </p:cNvPr>
          <p:cNvSpPr>
            <a:spLocks noChangeArrowheads="1"/>
          </p:cNvSpPr>
          <p:nvPr/>
        </p:nvSpPr>
        <p:spPr bwMode="auto">
          <a:xfrm>
            <a:off x="358961" y="1706281"/>
            <a:ext cx="457200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Literate</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Enjoys challenge</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Strategic thinker</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Negotiation skills</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Problem-solving skills</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Managing budgets/funding</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Show initiative</a:t>
            </a:r>
          </a:p>
        </p:txBody>
      </p:sp>
      <p:sp>
        <p:nvSpPr>
          <p:cNvPr id="6" name="Title 1">
            <a:extLst>
              <a:ext uri="{FF2B5EF4-FFF2-40B4-BE49-F238E27FC236}">
                <a16:creationId xmlns:a16="http://schemas.microsoft.com/office/drawing/2014/main" id="{32D738E3-7EC1-4EB8-B421-8F471A947F44}"/>
              </a:ext>
            </a:extLst>
          </p:cNvPr>
          <p:cNvSpPr>
            <a:spLocks noGrp="1"/>
          </p:cNvSpPr>
          <p:nvPr>
            <p:ph type="title"/>
          </p:nvPr>
        </p:nvSpPr>
        <p:spPr>
          <a:xfrm>
            <a:off x="457200" y="1008000"/>
            <a:ext cx="8218488" cy="382588"/>
          </a:xfrm>
        </p:spPr>
        <p:txBody>
          <a:bodyPr/>
          <a:lstStyle/>
          <a:p>
            <a:r>
              <a:rPr lang="en-GB" dirty="0"/>
              <a:t>Personal qualities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496D8-0B4D-4D73-8779-5DF72E8689F9}"/>
              </a:ext>
            </a:extLst>
          </p:cNvPr>
          <p:cNvSpPr>
            <a:spLocks noGrp="1"/>
          </p:cNvSpPr>
          <p:nvPr>
            <p:ph type="title"/>
          </p:nvPr>
        </p:nvSpPr>
        <p:spPr/>
        <p:txBody>
          <a:bodyPr/>
          <a:lstStyle/>
          <a:p>
            <a:r>
              <a:rPr lang="en-GB" dirty="0"/>
              <a:t>Standards and behaviours</a:t>
            </a:r>
          </a:p>
        </p:txBody>
      </p:sp>
      <p:sp>
        <p:nvSpPr>
          <p:cNvPr id="3" name="Content Placeholder 2">
            <a:extLst>
              <a:ext uri="{FF2B5EF4-FFF2-40B4-BE49-F238E27FC236}">
                <a16:creationId xmlns:a16="http://schemas.microsoft.com/office/drawing/2014/main" id="{7BCFC653-E0FC-4714-925C-0FD33CEA9840}"/>
              </a:ext>
            </a:extLst>
          </p:cNvPr>
          <p:cNvSpPr>
            <a:spLocks noGrp="1"/>
          </p:cNvSpPr>
          <p:nvPr>
            <p:ph sz="half" idx="1"/>
          </p:nvPr>
        </p:nvSpPr>
        <p:spPr>
          <a:xfrm>
            <a:off x="457199" y="1600200"/>
            <a:ext cx="5276631" cy="4525963"/>
          </a:xfrm>
        </p:spPr>
        <p:txBody>
          <a:bodyPr/>
          <a:lstStyle/>
          <a:p>
            <a:r>
              <a:rPr lang="en-GB" sz="2000" dirty="0"/>
              <a:t>The standards and behaviours of an employee are the foundations of their work ethic.</a:t>
            </a:r>
          </a:p>
          <a:p>
            <a:r>
              <a:rPr lang="en-GB" sz="2000" dirty="0"/>
              <a:t>If they are positive, contribute well to a team, look to solve problems, present themselves and their employer in the right way and generally work hard then that is a good standard to set and maintain.</a:t>
            </a:r>
          </a:p>
          <a:p>
            <a:r>
              <a:rPr lang="en-GB" sz="2000" dirty="0"/>
              <a:t>Employees who display a positive mindset and behaviours are highly valued by their employer and more likely to progress in their career. </a:t>
            </a:r>
          </a:p>
        </p:txBody>
      </p:sp>
      <p:pic>
        <p:nvPicPr>
          <p:cNvPr id="7" name="Picture 6" descr="Icon&#10;&#10;Description automatically generated">
            <a:extLst>
              <a:ext uri="{FF2B5EF4-FFF2-40B4-BE49-F238E27FC236}">
                <a16:creationId xmlns:a16="http://schemas.microsoft.com/office/drawing/2014/main" id="{6029388A-A1A0-49F3-8EBD-B1616F4C877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33831" y="2348880"/>
            <a:ext cx="2986999" cy="2304256"/>
          </a:xfrm>
          <a:prstGeom prst="rect">
            <a:avLst/>
          </a:prstGeom>
        </p:spPr>
      </p:pic>
    </p:spTree>
    <p:extLst>
      <p:ext uri="{BB962C8B-B14F-4D97-AF65-F5344CB8AC3E}">
        <p14:creationId xmlns:p14="http://schemas.microsoft.com/office/powerpoint/2010/main" val="2392875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a:extLst>
              <a:ext uri="{FF2B5EF4-FFF2-40B4-BE49-F238E27FC236}">
                <a16:creationId xmlns:a16="http://schemas.microsoft.com/office/drawing/2014/main" id="{0F69960E-68C2-C74F-8204-0FB3C3283747}"/>
              </a:ext>
            </a:extLst>
          </p:cNvPr>
          <p:cNvSpPr>
            <a:spLocks noGrp="1" noChangeArrowheads="1"/>
          </p:cNvSpPr>
          <p:nvPr>
            <p:ph type="body" idx="1"/>
          </p:nvPr>
        </p:nvSpPr>
        <p:spPr>
          <a:xfrm>
            <a:off x="611560" y="1670163"/>
            <a:ext cx="5330636" cy="3362176"/>
          </a:xfrm>
        </p:spPr>
        <p:txBody>
          <a:bodyPr/>
          <a:lstStyle/>
          <a:p>
            <a:pPr>
              <a:lnSpc>
                <a:spcPct val="80000"/>
              </a:lnSpc>
            </a:pPr>
            <a:r>
              <a:rPr lang="en-GB" altLang="en-US" dirty="0"/>
              <a:t>Time keeping and the number of continuous hours worked can affect the daily routine, and the relationship with colleagues. </a:t>
            </a:r>
          </a:p>
          <a:p>
            <a:pPr>
              <a:lnSpc>
                <a:spcPct val="80000"/>
              </a:lnSpc>
            </a:pPr>
            <a:r>
              <a:rPr lang="en-GB" altLang="en-US" dirty="0"/>
              <a:t>The number of hours worked during a normal week in the construction industry are between 35 and 40, with a maximum of 4 hours continuous work without a break.</a:t>
            </a:r>
          </a:p>
          <a:p>
            <a:pPr>
              <a:lnSpc>
                <a:spcPct val="80000"/>
              </a:lnSpc>
            </a:pPr>
            <a:r>
              <a:rPr lang="en-GB" altLang="en-US" dirty="0"/>
              <a:t>It is normal in the construction industry to have a 15-minute break in the morning, a 30-minute break at lunch time, and a further 15-minute break in the afternoon. </a:t>
            </a:r>
          </a:p>
          <a:p>
            <a:pPr>
              <a:lnSpc>
                <a:spcPct val="80000"/>
              </a:lnSpc>
            </a:pPr>
            <a:r>
              <a:rPr lang="en-GB" altLang="en-US" dirty="0"/>
              <a:t>This will of course depend on the individual company policy and should be explained at the interview before a job is started.</a:t>
            </a:r>
          </a:p>
          <a:p>
            <a:pPr>
              <a:lnSpc>
                <a:spcPct val="80000"/>
              </a:lnSpc>
            </a:pPr>
            <a:endParaRPr lang="en-GB" altLang="en-US" sz="2400" dirty="0">
              <a:latin typeface="Comic Sans MS" panose="030F0902030302020204" pitchFamily="66" charset="0"/>
            </a:endParaRPr>
          </a:p>
        </p:txBody>
      </p:sp>
      <p:sp>
        <p:nvSpPr>
          <p:cNvPr id="3" name="Title 2">
            <a:extLst>
              <a:ext uri="{FF2B5EF4-FFF2-40B4-BE49-F238E27FC236}">
                <a16:creationId xmlns:a16="http://schemas.microsoft.com/office/drawing/2014/main" id="{EAA77E31-F639-1B47-A731-86408FB2AB8B}"/>
              </a:ext>
            </a:extLst>
          </p:cNvPr>
          <p:cNvSpPr>
            <a:spLocks noGrp="1"/>
          </p:cNvSpPr>
          <p:nvPr>
            <p:ph type="title"/>
          </p:nvPr>
        </p:nvSpPr>
        <p:spPr/>
        <p:txBody>
          <a:bodyPr/>
          <a:lstStyle/>
          <a:p>
            <a:r>
              <a:rPr lang="en-US" dirty="0"/>
              <a:t>Timekeeping</a:t>
            </a:r>
          </a:p>
        </p:txBody>
      </p:sp>
      <p:pic>
        <p:nvPicPr>
          <p:cNvPr id="6" name="Picture 5" descr="A picture containing clock, watch, orange&#10;&#10;Description automatically generated">
            <a:extLst>
              <a:ext uri="{FF2B5EF4-FFF2-40B4-BE49-F238E27FC236}">
                <a16:creationId xmlns:a16="http://schemas.microsoft.com/office/drawing/2014/main" id="{241471B2-D837-4082-A52C-C222768205C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84168" y="2104747"/>
            <a:ext cx="2669390" cy="2493008"/>
          </a:xfrm>
          <a:prstGeom prst="rect">
            <a:avLst/>
          </a:prstGeom>
        </p:spPr>
      </p:pic>
    </p:spTree>
    <p:extLst>
      <p:ext uri="{BB962C8B-B14F-4D97-AF65-F5344CB8AC3E}">
        <p14:creationId xmlns:p14="http://schemas.microsoft.com/office/powerpoint/2010/main" val="1295675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t>Positive and negative behaviours in the workplace</a:t>
            </a:r>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p:txBody>
          <a:bodyPr/>
          <a:lstStyle/>
          <a:p>
            <a:r>
              <a:rPr lang="en-GB" dirty="0"/>
              <a:t>While working in the industry you will encounter many different people who will have an indirect and direct effect on your behaviour.</a:t>
            </a:r>
          </a:p>
          <a:p>
            <a:r>
              <a:rPr lang="en-GB" dirty="0"/>
              <a:t>These effects will form the basis of your opinions on them, others, your employer and the industry as a whole.</a:t>
            </a:r>
          </a:p>
          <a:p>
            <a:r>
              <a:rPr lang="en-GB" dirty="0"/>
              <a:t>It is up to you to pick up the best qualities from your experiences to make the best decisions to shape your career.</a:t>
            </a:r>
          </a:p>
          <a:p>
            <a:r>
              <a:rPr lang="en-GB" dirty="0"/>
              <a:t>If you are surrounded by negativity it will have a bad effect on you and your mental health. However, surrounding yourself with people who care for you, your job and the overall working environment, it will make your time in the industry far more enjoyable.</a:t>
            </a:r>
          </a:p>
        </p:txBody>
      </p:sp>
    </p:spTree>
    <p:extLst>
      <p:ext uri="{BB962C8B-B14F-4D97-AF65-F5344CB8AC3E}">
        <p14:creationId xmlns:p14="http://schemas.microsoft.com/office/powerpoint/2010/main" val="3587744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B0CA2-D45D-4CD3-A2EB-B8DAEC3087E8}"/>
              </a:ext>
            </a:extLst>
          </p:cNvPr>
          <p:cNvSpPr>
            <a:spLocks noGrp="1"/>
          </p:cNvSpPr>
          <p:nvPr>
            <p:ph type="title"/>
          </p:nvPr>
        </p:nvSpPr>
        <p:spPr/>
        <p:txBody>
          <a:bodyPr/>
          <a:lstStyle/>
          <a:p>
            <a:r>
              <a:rPr lang="en-GB" dirty="0"/>
              <a:t>Creating a positive work ethic</a:t>
            </a:r>
          </a:p>
        </p:txBody>
      </p:sp>
      <p:sp>
        <p:nvSpPr>
          <p:cNvPr id="3" name="Content Placeholder 2">
            <a:extLst>
              <a:ext uri="{FF2B5EF4-FFF2-40B4-BE49-F238E27FC236}">
                <a16:creationId xmlns:a16="http://schemas.microsoft.com/office/drawing/2014/main" id="{9C788E28-1C04-4F1E-BA7A-CB5A1F962E6E}"/>
              </a:ext>
            </a:extLst>
          </p:cNvPr>
          <p:cNvSpPr>
            <a:spLocks noGrp="1"/>
          </p:cNvSpPr>
          <p:nvPr>
            <p:ph sz="quarter" idx="10"/>
          </p:nvPr>
        </p:nvSpPr>
        <p:spPr/>
        <p:txBody>
          <a:bodyPr/>
          <a:lstStyle/>
          <a:p>
            <a:r>
              <a:rPr lang="en-GB" dirty="0"/>
              <a:t>The culture of the organisation creates a positive work ethic.</a:t>
            </a:r>
          </a:p>
          <a:p>
            <a:r>
              <a:rPr lang="en-GB" dirty="0"/>
              <a:t>If a team of individuals show respect and commitment, listen well (not spending undue time on their phones), display enthusiasm and a positive approach, this helps to build a positive atmosphere.  </a:t>
            </a:r>
          </a:p>
          <a:p>
            <a:r>
              <a:rPr lang="en-GB" dirty="0"/>
              <a:t>By creating a positive culture the whole construction team must buy into what the big picture is and what the main focus is for the employer.</a:t>
            </a:r>
          </a:p>
          <a:p>
            <a:r>
              <a:rPr lang="en-GB" dirty="0"/>
              <a:t>One of the main goals is to ensure that customer satisfaction is achieved. Having a happy workforce and ensuring that there is a clear focus and positive ethic helps to get the work done smoothly.  </a:t>
            </a:r>
          </a:p>
        </p:txBody>
      </p:sp>
    </p:spTree>
    <p:extLst>
      <p:ext uri="{BB962C8B-B14F-4D97-AF65-F5344CB8AC3E}">
        <p14:creationId xmlns:p14="http://schemas.microsoft.com/office/powerpoint/2010/main" val="1238862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7EE74450-07C3-4A4B-A187-B602F603ADEE}"/>
              </a:ext>
            </a:extLst>
          </p:cNvPr>
          <p:cNvSpPr>
            <a:spLocks noGrp="1" noChangeArrowheads="1"/>
          </p:cNvSpPr>
          <p:nvPr>
            <p:ph type="title"/>
          </p:nvPr>
        </p:nvSpPr>
        <p:spPr/>
        <p:txBody>
          <a:bodyPr/>
          <a:lstStyle/>
          <a:p>
            <a:r>
              <a:rPr lang="en-US" altLang="en-US" dirty="0"/>
              <a:t>Negative </a:t>
            </a:r>
            <a:r>
              <a:rPr lang="en-US" altLang="en-US" dirty="0" err="1"/>
              <a:t>behaviours</a:t>
            </a:r>
            <a:endParaRPr lang="en-US" altLang="en-US" dirty="0"/>
          </a:p>
        </p:txBody>
      </p:sp>
      <p:sp>
        <p:nvSpPr>
          <p:cNvPr id="107523" name="Rectangle 3">
            <a:extLst>
              <a:ext uri="{FF2B5EF4-FFF2-40B4-BE49-F238E27FC236}">
                <a16:creationId xmlns:a16="http://schemas.microsoft.com/office/drawing/2014/main" id="{75429D72-3B53-3845-9429-2E07B2C3C398}"/>
              </a:ext>
            </a:extLst>
          </p:cNvPr>
          <p:cNvSpPr>
            <a:spLocks noGrp="1" noChangeArrowheads="1"/>
          </p:cNvSpPr>
          <p:nvPr>
            <p:ph type="body" idx="1"/>
          </p:nvPr>
        </p:nvSpPr>
        <p:spPr>
          <a:xfrm>
            <a:off x="426519" y="1916832"/>
            <a:ext cx="8229600" cy="4248000"/>
          </a:xfrm>
        </p:spPr>
        <p:txBody>
          <a:bodyPr/>
          <a:lstStyle/>
          <a:p>
            <a:pPr>
              <a:lnSpc>
                <a:spcPct val="90000"/>
              </a:lnSpc>
            </a:pPr>
            <a:r>
              <a:rPr lang="en-GB" altLang="en-US" dirty="0"/>
              <a:t>Staff who regularly arrive late, take longer or unofficial break periods, or leave work early, can disrupt the daily work routine not only for themselves, but for their fellow workers.</a:t>
            </a:r>
          </a:p>
          <a:p>
            <a:pPr>
              <a:lnSpc>
                <a:spcPct val="90000"/>
              </a:lnSpc>
            </a:pPr>
            <a:r>
              <a:rPr lang="en-GB" altLang="en-US" dirty="0"/>
              <a:t>This may create friction between colleagues, and  be seen by management as being uncooperative, resulting in disciplinary action.</a:t>
            </a:r>
          </a:p>
          <a:p>
            <a:pPr>
              <a:lnSpc>
                <a:spcPct val="90000"/>
              </a:lnSpc>
            </a:pPr>
            <a:r>
              <a:rPr lang="en-GB" altLang="en-US" dirty="0"/>
              <a:t>However, staff who keep to the rules, show consistency with timekeeping, listen carefully and display a positive attitude, show their dedication to their role.</a:t>
            </a:r>
          </a:p>
          <a:p>
            <a:pPr>
              <a:lnSpc>
                <a:spcPct val="90000"/>
              </a:lnSpc>
            </a:pPr>
            <a:endParaRPr lang="en-GB" altLang="en-US" sz="2800" dirty="0">
              <a:latin typeface="Comic Sans MS" panose="030F0902030302020204" pitchFamily="66" charset="0"/>
            </a:endParaRPr>
          </a:p>
        </p:txBody>
      </p:sp>
    </p:spTree>
    <p:extLst>
      <p:ext uri="{BB962C8B-B14F-4D97-AF65-F5344CB8AC3E}">
        <p14:creationId xmlns:p14="http://schemas.microsoft.com/office/powerpoint/2010/main" val="18209293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purl.org/dc/elements/1.1/"/>
    <ds:schemaRef ds:uri="1c5831b9-66da-4f16-a409-834213ecdb8e"/>
    <ds:schemaRef ds:uri="http://purl.org/dc/dcmitype/"/>
    <ds:schemaRef ds:uri="http://schemas.microsoft.com/office/2006/metadata/properties"/>
    <ds:schemaRef ds:uri="http://www.w3.org/XML/1998/namespace"/>
    <ds:schemaRef ds:uri="http://schemas.openxmlformats.org/package/2006/metadata/core-properties"/>
    <ds:schemaRef ds:uri="7d91badd-8922-4db1-9652-4fbca8a6b7df"/>
    <ds:schemaRef ds:uri="http://schemas.microsoft.com/office/infopath/2007/PartnerControls"/>
    <ds:schemaRef ds:uri="http://schemas.microsoft.com/office/2006/documentManagement/types"/>
    <ds:schemaRef ds:uri="http://purl.org/dc/term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6042</TotalTime>
  <Words>851</Words>
  <Application>Microsoft Office PowerPoint</Application>
  <PresentationFormat>On-screen Show (4:3)</PresentationFormat>
  <Paragraphs>77</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ＭＳ Ｐゴシック</vt:lpstr>
      <vt:lpstr>Arial</vt:lpstr>
      <vt:lpstr>Comic Sans MS</vt:lpstr>
      <vt:lpstr>Lucida Grande</vt:lpstr>
      <vt:lpstr>Segoe UI</vt:lpstr>
      <vt:lpstr>Times New Roman</vt:lpstr>
      <vt:lpstr>Default Design</vt:lpstr>
      <vt:lpstr>  PowerPoint 3: Behaviours and work ethic</vt:lpstr>
      <vt:lpstr>Expectations </vt:lpstr>
      <vt:lpstr>Trust  </vt:lpstr>
      <vt:lpstr>Personal qualities</vt:lpstr>
      <vt:lpstr>Standards and behaviours</vt:lpstr>
      <vt:lpstr>Timekeeping</vt:lpstr>
      <vt:lpstr>Positive and negative behaviours in the workplace</vt:lpstr>
      <vt:lpstr>Creating a positive work ethic</vt:lpstr>
      <vt:lpstr>Negative behaviours</vt:lpstr>
      <vt:lpstr>Working flexibly</vt:lpstr>
      <vt:lpstr>Factors to consider</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Laura Glover</cp:lastModifiedBy>
  <cp:revision>174</cp:revision>
  <dcterms:created xsi:type="dcterms:W3CDTF">2013-05-28T00:38:54Z</dcterms:created>
  <dcterms:modified xsi:type="dcterms:W3CDTF">2025-11-20T10:20:09Z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